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7.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765" r:id="rId20"/>
    <p:sldId id="711" r:id="rId21"/>
    <p:sldId id="712" r:id="rId22"/>
    <p:sldId id="713" r:id="rId23"/>
    <p:sldId id="722" r:id="rId24"/>
    <p:sldId id="617" r:id="rId25"/>
    <p:sldId id="746" r:id="rId26"/>
    <p:sldId id="744" r:id="rId27"/>
    <p:sldId id="799" r:id="rId28"/>
    <p:sldId id="810" r:id="rId29"/>
    <p:sldId id="315" r:id="rId30"/>
    <p:sldId id="408" r:id="rId31"/>
    <p:sldId id="716" r:id="rId32"/>
    <p:sldId id="723" r:id="rId33"/>
    <p:sldId id="714" r:id="rId34"/>
    <p:sldId id="715" r:id="rId35"/>
    <p:sldId id="728" r:id="rId36"/>
    <p:sldId id="346" r:id="rId37"/>
    <p:sldId id="489" r:id="rId38"/>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p:scale>
          <a:sx n="100" d="100"/>
          <a:sy n="100" d="100"/>
        </p:scale>
        <p:origin x="-216" y="-86"/>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3/12/2014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3/12/2014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35</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36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37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20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24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29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30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31</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32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Wednesday, March 12,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Wednesday, March 12,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Wednesday, March 12,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Wednesday, March 12,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Wednesday, March 12,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Wednesday, March 12,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Wednesday, March 12,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Wednesday, March 12,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Wednesday, March 12,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Wednesday, March 12,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Wednesday, March 12,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a:p>
            <a:pPr lvl="1" eaLnBrk="1" hangingPunct="1">
              <a:lnSpc>
                <a:spcPct val="80000"/>
              </a:lnSpc>
            </a:pPr>
            <a:r>
              <a:rPr lang="en-US" sz="1200" dirty="0" smtClean="0"/>
              <a:t>A Community Meeting has been scheduled at the Assumption Community Center for March 11. 2014 at 6:00pm for an update by the Governmental Agencies</a:t>
            </a:r>
          </a:p>
          <a:p>
            <a:pPr lvl="1" eaLnBrk="1" hangingPunct="1">
              <a:lnSpc>
                <a:spcPct val="80000"/>
              </a:lnSpc>
            </a:pPr>
            <a:endParaRPr lang="en-US" sz="1200" dirty="0" smtClean="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10" name="Rectangle 9"/>
          <p:cNvSpPr/>
          <p:nvPr/>
        </p:nvSpPr>
        <p:spPr>
          <a:xfrm>
            <a:off x="76200" y="1785878"/>
            <a:ext cx="8991600" cy="393954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solidFill>
                  <a:srgbClr val="FF0000"/>
                </a:solidFill>
                <a:latin typeface="Calibri" panose="020F0502020204030204" pitchFamily="34" charset="0"/>
              </a:rPr>
              <a:t>Performed daily visual inspections of Under Slab Vent Systems and dewatered as </a:t>
            </a:r>
            <a:r>
              <a:rPr lang="en-US" sz="1000" dirty="0" smtClean="0">
                <a:solidFill>
                  <a:srgbClr val="FF0000"/>
                </a:solidFill>
                <a:latin typeface="Calibri" panose="020F0502020204030204" pitchFamily="34" charset="0"/>
              </a:rPr>
              <a:t>necessary.</a:t>
            </a:r>
          </a:p>
          <a:p>
            <a:pPr marL="17145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berm </a:t>
            </a:r>
            <a:r>
              <a:rPr lang="en-US" sz="1000" dirty="0" smtClean="0">
                <a:solidFill>
                  <a:srgbClr val="FF0000"/>
                </a:solidFill>
                <a:latin typeface="Calibri" panose="020F0502020204030204" pitchFamily="34" charset="0"/>
              </a:rPr>
              <a:t>inspections.</a:t>
            </a:r>
          </a:p>
          <a:p>
            <a:pPr marL="171450" indent="-171450">
              <a:buFontTx/>
              <a:buChar char="-"/>
            </a:pPr>
            <a:r>
              <a:rPr lang="en-US" sz="1000" dirty="0" smtClean="0">
                <a:solidFill>
                  <a:srgbClr val="FF0000"/>
                </a:solidFill>
                <a:latin typeface="Calibri" panose="020F0502020204030204" pitchFamily="34" charset="0"/>
              </a:rPr>
              <a:t>Stockpiled </a:t>
            </a:r>
            <a:r>
              <a:rPr lang="en-US" sz="1000" dirty="0">
                <a:solidFill>
                  <a:srgbClr val="FF0000"/>
                </a:solidFill>
                <a:latin typeface="Calibri" panose="020F0502020204030204" pitchFamily="34" charset="0"/>
              </a:rPr>
              <a:t>clay on Monday (</a:t>
            </a:r>
            <a:r>
              <a:rPr lang="en-US" sz="1000" dirty="0" smtClean="0">
                <a:solidFill>
                  <a:srgbClr val="FF0000"/>
                </a:solidFill>
                <a:latin typeface="Calibri" panose="020F0502020204030204" pitchFamily="34" charset="0"/>
              </a:rPr>
              <a:t>03/10)</a:t>
            </a:r>
          </a:p>
          <a:p>
            <a:pPr marL="171450" indent="-171450">
              <a:buFontTx/>
              <a:buChar char="-"/>
            </a:pPr>
            <a:r>
              <a:rPr lang="en-US" sz="1000" dirty="0" smtClean="0">
                <a:solidFill>
                  <a:srgbClr val="FF0000"/>
                </a:solidFill>
                <a:latin typeface="Calibri" panose="020F0502020204030204" pitchFamily="34" charset="0"/>
              </a:rPr>
              <a:t>Surveyed </a:t>
            </a:r>
            <a:r>
              <a:rPr lang="en-US" sz="1000" dirty="0">
                <a:solidFill>
                  <a:srgbClr val="FF0000"/>
                </a:solidFill>
                <a:latin typeface="Calibri" panose="020F0502020204030204" pitchFamily="34" charset="0"/>
              </a:rPr>
              <a:t>the old south berm and settlement rods around ORW-21 on Friday, (</a:t>
            </a:r>
            <a:r>
              <a:rPr lang="en-US" sz="1000" dirty="0" smtClean="0">
                <a:solidFill>
                  <a:srgbClr val="FF0000"/>
                </a:solidFill>
                <a:latin typeface="Calibri" panose="020F0502020204030204" pitchFamily="34" charset="0"/>
              </a:rPr>
              <a:t>03/7)</a:t>
            </a:r>
          </a:p>
          <a:p>
            <a:pPr marL="171450" indent="-171450">
              <a:buFontTx/>
              <a:buChar char="-"/>
            </a:pPr>
            <a:r>
              <a:rPr lang="en-US" sz="1000" dirty="0" smtClean="0">
                <a:solidFill>
                  <a:srgbClr val="FF0000"/>
                </a:solidFill>
                <a:latin typeface="Calibri" panose="020F0502020204030204" pitchFamily="34" charset="0"/>
              </a:rPr>
              <a:t>Began </a:t>
            </a:r>
            <a:r>
              <a:rPr lang="en-US" sz="1000" dirty="0">
                <a:solidFill>
                  <a:srgbClr val="FF0000"/>
                </a:solidFill>
                <a:latin typeface="Calibri" panose="020F0502020204030204" pitchFamily="34" charset="0"/>
              </a:rPr>
              <a:t>the monthly MRAA sampling on Friday (</a:t>
            </a:r>
            <a:r>
              <a:rPr lang="en-US" sz="1000" dirty="0" smtClean="0">
                <a:solidFill>
                  <a:srgbClr val="FF0000"/>
                </a:solidFill>
                <a:latin typeface="Calibri" panose="020F0502020204030204" pitchFamily="34" charset="0"/>
              </a:rPr>
              <a:t>03/7)</a:t>
            </a:r>
          </a:p>
          <a:p>
            <a:pPr marL="17145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shut in test at NSDBS-056 on Friday (</a:t>
            </a:r>
            <a:r>
              <a:rPr lang="en-US" sz="1000" dirty="0" smtClean="0">
                <a:solidFill>
                  <a:srgbClr val="FF0000"/>
                </a:solidFill>
                <a:latin typeface="Calibri" panose="020F0502020204030204" pitchFamily="34" charset="0"/>
              </a:rPr>
              <a:t>3/7)</a:t>
            </a:r>
          </a:p>
          <a:p>
            <a:pPr marL="171450" indent="-171450">
              <a:buFontTx/>
              <a:buChar char="-"/>
            </a:pPr>
            <a:r>
              <a:rPr lang="en-US" sz="1000" dirty="0" smtClean="0">
                <a:solidFill>
                  <a:srgbClr val="FF0000"/>
                </a:solidFill>
                <a:latin typeface="Calibri" panose="020F0502020204030204" pitchFamily="34" charset="0"/>
              </a:rPr>
              <a:t>Collected </a:t>
            </a:r>
            <a:r>
              <a:rPr lang="en-US" sz="1000" dirty="0">
                <a:solidFill>
                  <a:srgbClr val="FF0000"/>
                </a:solidFill>
                <a:latin typeface="Calibri" panose="020F0502020204030204" pitchFamily="34" charset="0"/>
              </a:rPr>
              <a:t>Track-It data on monitoring wells on Friday (</a:t>
            </a:r>
            <a:r>
              <a:rPr lang="en-US" sz="1000" dirty="0" smtClean="0">
                <a:solidFill>
                  <a:srgbClr val="FF0000"/>
                </a:solidFill>
                <a:latin typeface="Calibri" panose="020F0502020204030204" pitchFamily="34" charset="0"/>
              </a:rPr>
              <a:t>3/7)</a:t>
            </a:r>
          </a:p>
          <a:p>
            <a:pPr marL="171450" indent="-171450">
              <a:buFontTx/>
              <a:buChar char="-"/>
            </a:pPr>
            <a:r>
              <a:rPr lang="en-US" sz="1000" dirty="0" smtClean="0">
                <a:solidFill>
                  <a:srgbClr val="FF0000"/>
                </a:solidFill>
                <a:latin typeface="Calibri" panose="020F0502020204030204" pitchFamily="34" charset="0"/>
              </a:rPr>
              <a:t>Replaced </a:t>
            </a:r>
            <a:r>
              <a:rPr lang="en-US" sz="1000" dirty="0">
                <a:solidFill>
                  <a:srgbClr val="FF0000"/>
                </a:solidFill>
                <a:latin typeface="Calibri" panose="020F0502020204030204" pitchFamily="34" charset="0"/>
              </a:rPr>
              <a:t>antenna at site 33 and repair communication issue on Friday (</a:t>
            </a:r>
            <a:r>
              <a:rPr lang="en-US" sz="1000" dirty="0" smtClean="0">
                <a:solidFill>
                  <a:srgbClr val="FF0000"/>
                </a:solidFill>
                <a:latin typeface="Calibri" panose="020F0502020204030204" pitchFamily="34" charset="0"/>
              </a:rPr>
              <a:t>3/7)</a:t>
            </a:r>
          </a:p>
          <a:p>
            <a:pPr marL="17145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flyover for aerial photography of sinkhole on Monday (</a:t>
            </a:r>
            <a:r>
              <a:rPr lang="en-US" sz="1000" dirty="0" smtClean="0">
                <a:solidFill>
                  <a:srgbClr val="FF0000"/>
                </a:solidFill>
                <a:latin typeface="Calibri" panose="020F0502020204030204" pitchFamily="34" charset="0"/>
              </a:rPr>
              <a:t>3/10)</a:t>
            </a:r>
          </a:p>
          <a:p>
            <a:pPr marL="17145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indent="-171450">
              <a:buFontTx/>
              <a:buChar char="-"/>
            </a:pPr>
            <a:r>
              <a:rPr lang="en-US" sz="1000" dirty="0" smtClean="0">
                <a:solidFill>
                  <a:srgbClr val="FF0000"/>
                </a:solidFill>
                <a:latin typeface="Calibri" panose="020F0502020204030204" pitchFamily="34" charset="0"/>
              </a:rPr>
              <a:t>Began </a:t>
            </a:r>
            <a:r>
              <a:rPr lang="en-US" sz="1000" dirty="0">
                <a:solidFill>
                  <a:srgbClr val="FF0000"/>
                </a:solidFill>
                <a:latin typeface="Calibri" panose="020F0502020204030204" pitchFamily="34" charset="0"/>
              </a:rPr>
              <a:t>the 5-day feasibility pump test at ORW 14 on Friday (3/7) and at ORWs 4 and  30 on Saturday (3/11</a:t>
            </a:r>
            <a:r>
              <a:rPr lang="en-US" sz="1000" dirty="0" smtClean="0">
                <a:solidFill>
                  <a:srgbClr val="FF0000"/>
                </a:solidFill>
                <a:latin typeface="Calibri" panose="020F0502020204030204" pitchFamily="34" charset="0"/>
              </a:rPr>
              <a:t>)</a:t>
            </a:r>
            <a:r>
              <a:rPr lang="en-US" sz="1000" dirty="0">
                <a:solidFill>
                  <a:srgbClr val="FF0000"/>
                </a:solidFill>
                <a:latin typeface="Calibri" panose="020F0502020204030204" pitchFamily="34" charset="0"/>
              </a:rPr>
              <a:t> </a:t>
            </a:r>
            <a:endParaRPr lang="en-US" sz="1000" dirty="0" smtClean="0">
              <a:solidFill>
                <a:srgbClr val="FF0000"/>
              </a:solidFill>
              <a:latin typeface="Calibri" panose="020F0502020204030204" pitchFamily="34" charset="0"/>
            </a:endParaRPr>
          </a:p>
          <a:p>
            <a:pPr marL="17145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solidFill>
                <a:srgbClr val="FF0000"/>
              </a:solidFill>
              <a:latin typeface="Calibri" panose="020F0502020204030204" pitchFamily="34" charset="0"/>
            </a:endParaRPr>
          </a:p>
          <a:p>
            <a:pPr marL="171450" indent="-171450">
              <a:buFontTx/>
              <a:buChar char="-"/>
            </a:pPr>
            <a:r>
              <a:rPr lang="en-US" sz="1000" dirty="0" smtClean="0">
                <a:solidFill>
                  <a:srgbClr val="FF0000"/>
                </a:solidFill>
                <a:latin typeface="Calibri" panose="020F0502020204030204" pitchFamily="34" charset="0"/>
              </a:rPr>
              <a:t>Replaced </a:t>
            </a:r>
            <a:r>
              <a:rPr lang="en-US" sz="1000" dirty="0">
                <a:solidFill>
                  <a:srgbClr val="FF0000"/>
                </a:solidFill>
                <a:latin typeface="Calibri" panose="020F0502020204030204" pitchFamily="34" charset="0"/>
              </a:rPr>
              <a:t>filter pack in ORW 16 from 6/14 grade to a smaller grain size 16/30 filter </a:t>
            </a:r>
            <a:r>
              <a:rPr lang="en-US" sz="1000" dirty="0" smtClean="0">
                <a:solidFill>
                  <a:srgbClr val="FF0000"/>
                </a:solidFill>
                <a:latin typeface="Calibri" panose="020F0502020204030204" pitchFamily="34" charset="0"/>
              </a:rPr>
              <a:t>pack.</a:t>
            </a:r>
          </a:p>
          <a:p>
            <a:pPr marL="17145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download of monthly transducer data from ORWs on Friday (</a:t>
            </a:r>
            <a:r>
              <a:rPr lang="en-US" sz="1000" dirty="0" smtClean="0">
                <a:solidFill>
                  <a:srgbClr val="FF0000"/>
                </a:solidFill>
                <a:latin typeface="Calibri" panose="020F0502020204030204" pitchFamily="34" charset="0"/>
              </a:rPr>
              <a:t>3/7)</a:t>
            </a:r>
          </a:p>
          <a:p>
            <a:pPr marL="171450" indent="-171450">
              <a:buFontTx/>
              <a:buChar char="-"/>
            </a:pPr>
            <a:r>
              <a:rPr lang="en-US" sz="1000" dirty="0" smtClean="0">
                <a:solidFill>
                  <a:srgbClr val="FF0000"/>
                </a:solidFill>
                <a:latin typeface="Calibri" panose="020F0502020204030204" pitchFamily="34" charset="0"/>
              </a:rPr>
              <a:t>Began </a:t>
            </a:r>
            <a:r>
              <a:rPr lang="en-US" sz="1000" dirty="0">
                <a:solidFill>
                  <a:srgbClr val="FF0000"/>
                </a:solidFill>
                <a:latin typeface="Calibri" panose="020F0502020204030204" pitchFamily="34" charset="0"/>
              </a:rPr>
              <a:t>equipment set up and preparation for dewatering test at ORW-26 on Monday (3/7)</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1/2/14, 1/7/14, 1/9-10/14, 1/14/14, 1/16-17/14, 1/21/14, 1/23/14, 1/31/14, 2/4/13, 2/7/14, 2/11/14, 2/13/14, 2/14/14, 2/18/14, 2/20-21/14, </a:t>
            </a:r>
            <a:r>
              <a:rPr lang="en-US" sz="1200" dirty="0">
                <a:solidFill>
                  <a:srgbClr val="FF0000"/>
                </a:solidFill>
              </a:rPr>
              <a:t>2/25/14, 2/27-28/14, and 3/6/14 </a:t>
            </a:r>
            <a:r>
              <a:rPr lang="en-US" sz="1200" dirty="0"/>
              <a:t>(</a:t>
            </a:r>
            <a:r>
              <a:rPr lang="en-US" sz="1200" dirty="0" err="1"/>
              <a:t>MultiRAE</a:t>
            </a:r>
            <a:r>
              <a:rPr lang="en-US" sz="1200" dirty="0"/>
              <a:t>) and 2/13-18/14</a:t>
            </a:r>
            <a:r>
              <a:rPr lang="en-US" sz="1200" dirty="0">
                <a:solidFill>
                  <a:srgbClr val="FF0000"/>
                </a:solidFill>
              </a:rPr>
              <a:t> </a:t>
            </a:r>
            <a:r>
              <a:rPr lang="en-US" sz="1200" dirty="0"/>
              <a:t>(MAML). SEET will issue a letter to the parish in reference to these findings once the review of the data has been completed.</a:t>
            </a:r>
          </a:p>
          <a:p>
            <a:pPr lvl="3"/>
            <a:r>
              <a:rPr lang="en-US" sz="1200" dirty="0"/>
              <a:t>SEET has received and is analyzing sample results for air at bubble sites collected 1/2/14, 1/9/14, 1/16/14, 1/23/14, 2/6/14</a:t>
            </a:r>
            <a:r>
              <a:rPr lang="en-US" sz="1200" dirty="0">
                <a:solidFill>
                  <a:srgbClr val="000000"/>
                </a:solidFill>
              </a:rPr>
              <a:t>, 2/13/14</a:t>
            </a:r>
            <a:r>
              <a:rPr lang="en-US" sz="1200" dirty="0"/>
              <a:t>, 2/20/14, </a:t>
            </a:r>
            <a:r>
              <a:rPr lang="en-US" sz="1200" dirty="0">
                <a:solidFill>
                  <a:srgbClr val="FF0000"/>
                </a:solidFill>
              </a:rPr>
              <a:t>2/27/14 and 3/6/14 </a:t>
            </a:r>
            <a:r>
              <a:rPr lang="en-US" sz="1200" dirty="0"/>
              <a:t>(</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the site on 2/18/14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23</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spcBef>
                <a:spcPts val="0"/>
              </a:spcBef>
              <a:buFont typeface="Arial" pitchFamily="34" charset="0"/>
              <a:buChar char="•"/>
            </a:pPr>
            <a:r>
              <a:rPr lang="en-US" sz="1000" dirty="0">
                <a:latin typeface="Calibri" pitchFamily="34" charset="0"/>
              </a:rPr>
              <a:t>Hired a contractor to perform the feasibility of alternative alignments for LA 70</a:t>
            </a:r>
          </a:p>
          <a:p>
            <a:pPr lvl="1">
              <a:spcBef>
                <a:spcPts val="0"/>
              </a:spcBef>
              <a:buFont typeface="Arial" pitchFamily="34" charset="0"/>
              <a:buChar char="•"/>
            </a:pPr>
            <a:r>
              <a:rPr lang="en-US" sz="1000" dirty="0" smtClean="0">
                <a:latin typeface="Calibri" pitchFamily="34" charset="0"/>
              </a:rPr>
              <a:t>Stage </a:t>
            </a:r>
            <a:r>
              <a:rPr lang="en-US" sz="1000" dirty="0">
                <a:latin typeface="Calibri" pitchFamily="34" charset="0"/>
              </a:rPr>
              <a:t>0 meeting was held for possible bypass road on 27 MAR</a:t>
            </a:r>
          </a:p>
          <a:p>
            <a:pPr lvl="1">
              <a:spcBef>
                <a:spcPts val="0"/>
              </a:spcBef>
              <a:buFont typeface="Arial" pitchFamily="34" charset="0"/>
              <a:buChar char="•"/>
            </a:pPr>
            <a:r>
              <a:rPr lang="en-US" sz="1000" dirty="0" smtClean="0">
                <a:latin typeface="Calibri" pitchFamily="34" charset="0"/>
              </a:rPr>
              <a:t>A </a:t>
            </a:r>
            <a:r>
              <a:rPr lang="en-US" sz="1000" dirty="0">
                <a:latin typeface="Calibri" pitchFamily="34" charset="0"/>
              </a:rPr>
              <a:t>stakeholder meeting regarding the potential Hwy 70 bypass road was held on 11 April</a:t>
            </a:r>
          </a:p>
          <a:p>
            <a:pPr lvl="1">
              <a:spcBef>
                <a:spcPts val="0"/>
              </a:spcBef>
              <a:buFont typeface="Arial" pitchFamily="34" charset="0"/>
              <a:buChar char="•"/>
            </a:pPr>
            <a:r>
              <a:rPr lang="en-US" sz="1000" dirty="0" smtClean="0">
                <a:latin typeface="Calibri" pitchFamily="34" charset="0"/>
              </a:rPr>
              <a:t>Emergency </a:t>
            </a:r>
            <a:r>
              <a:rPr lang="en-US" sz="1000" dirty="0">
                <a:latin typeface="Calibri" pitchFamily="34" charset="0"/>
              </a:rPr>
              <a:t>Hwy 70 reroute meeting held on 25 April</a:t>
            </a:r>
          </a:p>
          <a:p>
            <a:pPr lvl="1">
              <a:buFont typeface="Arial" pitchFamily="34" charset="0"/>
              <a:buChar char="•"/>
            </a:pPr>
            <a:r>
              <a:rPr lang="en-US" sz="1000" dirty="0" smtClean="0">
                <a:latin typeface="Calibri" pitchFamily="34" charset="0"/>
              </a:rPr>
              <a:t>Continue </a:t>
            </a:r>
            <a:r>
              <a:rPr lang="en-US" sz="1000" dirty="0">
                <a:latin typeface="Calibri" pitchFamily="34" charset="0"/>
              </a:rPr>
              <a:t>survey and daily observation of road and bridges until continuous monitoring is complete and data has been validated</a:t>
            </a:r>
          </a:p>
          <a:p>
            <a:pPr lvl="1">
              <a:buFont typeface="Arial" pitchFamily="34" charset="0"/>
              <a:buChar char="•"/>
            </a:pPr>
            <a:r>
              <a:rPr lang="en-US" sz="1000" dirty="0" smtClean="0">
                <a:latin typeface="Calibri" pitchFamily="34" charset="0"/>
              </a:rPr>
              <a:t>DOTD </a:t>
            </a:r>
            <a:r>
              <a:rPr lang="en-US" sz="1000" dirty="0">
                <a:latin typeface="Calibri" pitchFamily="34" charset="0"/>
              </a:rPr>
              <a:t>held a phase 0 feasibility study internal stakeholder meeting for the possible temporary detour route and possible permanent alternate route (31 July</a:t>
            </a:r>
            <a:r>
              <a:rPr lang="en-US" sz="1000" dirty="0" smtClean="0">
                <a:latin typeface="Calibri" pitchFamily="34" charset="0"/>
              </a:rPr>
              <a:t>)</a:t>
            </a:r>
          </a:p>
          <a:p>
            <a:pPr lvl="1">
              <a:buFont typeface="Arial" pitchFamily="34" charset="0"/>
              <a:buChar char="•"/>
            </a:pPr>
            <a:r>
              <a:rPr lang="en-US" sz="1000" dirty="0" smtClean="0">
                <a:latin typeface="Calibri" pitchFamily="34" charset="0"/>
              </a:rPr>
              <a:t>A small area of deformation pavement on LA 70 approximately ½ mile east of Bayou </a:t>
            </a:r>
            <a:r>
              <a:rPr lang="en-US" sz="1000" dirty="0" err="1" smtClean="0">
                <a:latin typeface="Calibri" pitchFamily="34" charset="0"/>
              </a:rPr>
              <a:t>Corne</a:t>
            </a:r>
            <a:r>
              <a:rPr lang="en-US" sz="1000" dirty="0" smtClean="0">
                <a:latin typeface="Calibri" pitchFamily="34" charset="0"/>
              </a:rPr>
              <a:t> bridge was discovered on Sept. 4, 2013. After observation by DOTD officials, no indication that LA 70 has been compromised or is unsafe; however several technical efforts are underway to determine cause and closely monitor any potential additional changes</a:t>
            </a:r>
          </a:p>
          <a:p>
            <a:pPr lvl="1">
              <a:buFont typeface="Arial" pitchFamily="34" charset="0"/>
              <a:buChar char="•"/>
            </a:pPr>
            <a:r>
              <a:rPr lang="en-US" sz="1000" dirty="0">
                <a:latin typeface="Calibri" panose="020F0502020204030204" pitchFamily="34" charset="0"/>
              </a:rPr>
              <a:t>As of </a:t>
            </a:r>
            <a:r>
              <a:rPr lang="en-US" sz="1000" dirty="0" smtClean="0">
                <a:solidFill>
                  <a:srgbClr val="FF0000"/>
                </a:solidFill>
                <a:latin typeface="Calibri" panose="020F0502020204030204" pitchFamily="34" charset="0"/>
              </a:rPr>
              <a:t>10 March</a:t>
            </a:r>
            <a:r>
              <a:rPr lang="en-US" sz="1000" dirty="0" smtClean="0">
                <a:latin typeface="Calibri" panose="020F0502020204030204" pitchFamily="34" charset="0"/>
              </a:rPr>
              <a:t> 2014 </a:t>
            </a:r>
            <a:r>
              <a:rPr lang="en-US" sz="1000" dirty="0">
                <a:latin typeface="Calibri" panose="020F0502020204030204" pitchFamily="34" charset="0"/>
              </a:rPr>
              <a:t>DOTD monitoring equipment has not detected any permanent bridge or highway movements nor any noteworthy trends</a:t>
            </a:r>
            <a:r>
              <a:rPr lang="en-US" sz="1000" dirty="0" smtClean="0">
                <a:latin typeface="Calibri" panose="020F0502020204030204" pitchFamily="34" charset="0"/>
              </a:rPr>
              <a:t>.</a:t>
            </a:r>
          </a:p>
          <a:p>
            <a:pPr lvl="1">
              <a:buFont typeface="Arial" pitchFamily="34" charset="0"/>
              <a:buChar char="•"/>
            </a:pPr>
            <a:r>
              <a:rPr lang="en-US" sz="1000" dirty="0" smtClean="0">
                <a:latin typeface="Calibri" panose="020F0502020204030204" pitchFamily="34" charset="0"/>
              </a:rPr>
              <a:t>Semi-truck struck Bayou </a:t>
            </a:r>
            <a:r>
              <a:rPr lang="en-US" sz="1000" dirty="0" err="1" smtClean="0">
                <a:latin typeface="Calibri" panose="020F0502020204030204" pitchFamily="34" charset="0"/>
              </a:rPr>
              <a:t>Corne</a:t>
            </a:r>
            <a:r>
              <a:rPr lang="en-US" sz="1000" dirty="0" smtClean="0">
                <a:latin typeface="Calibri" panose="020F0502020204030204" pitchFamily="34" charset="0"/>
              </a:rPr>
              <a:t> bridge 10/24 in non-sinkhole related incident.  Bridge was inspected and no structural damage recorded.</a:t>
            </a:r>
          </a:p>
          <a:p>
            <a:pPr lvl="1">
              <a:buFont typeface="Arial" pitchFamily="34" charset="0"/>
              <a:buChar char="•"/>
            </a:pPr>
            <a:r>
              <a:rPr lang="en-US" sz="1000" dirty="0" smtClean="0">
                <a:latin typeface="Calibri" panose="020F0502020204030204" pitchFamily="34" charset="0"/>
              </a:rPr>
              <a:t>The </a:t>
            </a:r>
            <a:r>
              <a:rPr lang="en-US" sz="1000" dirty="0">
                <a:latin typeface="Calibri" panose="020F0502020204030204" pitchFamily="34" charset="0"/>
              </a:rPr>
              <a:t>Materials Lab has profiled the section of LA 70 near the sinkhole on three occasions since the appearance of the bump.  The analysis and comparison of the profile traces and inspection data shows two important </a:t>
            </a:r>
            <a:r>
              <a:rPr lang="en-US" sz="1000" dirty="0" smtClean="0">
                <a:latin typeface="Calibri" panose="020F0502020204030204" pitchFamily="34" charset="0"/>
              </a:rPr>
              <a:t>findings:</a:t>
            </a:r>
          </a:p>
          <a:p>
            <a:pPr lvl="2">
              <a:buFont typeface="Arial" pitchFamily="34" charset="0"/>
              <a:buChar char="•"/>
            </a:pPr>
            <a:r>
              <a:rPr lang="en-US" sz="1000" dirty="0" smtClean="0">
                <a:latin typeface="Calibri" panose="020F0502020204030204" pitchFamily="34" charset="0"/>
              </a:rPr>
              <a:t>1.The </a:t>
            </a:r>
            <a:r>
              <a:rPr lang="en-US" sz="1000" dirty="0">
                <a:latin typeface="Calibri" panose="020F0502020204030204" pitchFamily="34" charset="0"/>
              </a:rPr>
              <a:t>location where the bump appeared a few months ago has not grown, contracted, or shown any other signs of </a:t>
            </a:r>
            <a:r>
              <a:rPr lang="en-US" sz="1000" dirty="0" smtClean="0">
                <a:latin typeface="Calibri" panose="020F0502020204030204" pitchFamily="34" charset="0"/>
              </a:rPr>
              <a:t>change.</a:t>
            </a:r>
          </a:p>
          <a:p>
            <a:pPr lvl="2">
              <a:buFont typeface="Arial" pitchFamily="34" charset="0"/>
              <a:buChar char="•"/>
            </a:pPr>
            <a:r>
              <a:rPr lang="en-US" sz="1000" dirty="0" smtClean="0">
                <a:latin typeface="Calibri" panose="020F0502020204030204" pitchFamily="34" charset="0"/>
              </a:rPr>
              <a:t>2.No </a:t>
            </a:r>
            <a:r>
              <a:rPr lang="en-US" sz="1000" dirty="0">
                <a:latin typeface="Calibri" panose="020F0502020204030204" pitchFamily="34" charset="0"/>
              </a:rPr>
              <a:t>other bumps, dips, or other abnormalities in the travel lanes have appeared on this section of LA </a:t>
            </a:r>
            <a:r>
              <a:rPr lang="en-US" sz="1000" dirty="0" smtClean="0">
                <a:latin typeface="Calibri" panose="020F0502020204030204" pitchFamily="34" charset="0"/>
              </a:rPr>
              <a:t>70.</a:t>
            </a:r>
          </a:p>
          <a:p>
            <a:pPr lvl="1">
              <a:buFont typeface="Arial" pitchFamily="34" charset="0"/>
              <a:buChar char="•"/>
            </a:pPr>
            <a:r>
              <a:rPr lang="en-US" sz="1000" dirty="0" smtClean="0">
                <a:latin typeface="Calibri" panose="020F0502020204030204" pitchFamily="34" charset="0"/>
              </a:rPr>
              <a:t>Hwy </a:t>
            </a:r>
            <a:r>
              <a:rPr lang="en-US" sz="1000" dirty="0">
                <a:latin typeface="Calibri" panose="020F0502020204030204" pitchFamily="34" charset="0"/>
              </a:rPr>
              <a:t>70 profile assessment performed with results expected in </a:t>
            </a:r>
            <a:r>
              <a:rPr lang="en-US" sz="1000" dirty="0" smtClean="0">
                <a:latin typeface="Calibri" panose="020F0502020204030204" pitchFamily="34" charset="0"/>
              </a:rPr>
              <a:t>Mid-January</a:t>
            </a:r>
            <a:r>
              <a:rPr lang="en-US" sz="1000" dirty="0">
                <a:latin typeface="Calibri" panose="020F0502020204030204" pitchFamily="34" charset="0"/>
              </a:rPr>
              <a:t> </a:t>
            </a:r>
            <a:r>
              <a:rPr lang="en-US" sz="1000" dirty="0" smtClean="0">
                <a:latin typeface="Calibri" panose="020F0502020204030204" pitchFamily="34" charset="0"/>
              </a:rPr>
              <a:t>(12/17)</a:t>
            </a:r>
          </a:p>
          <a:p>
            <a:pPr lvl="1">
              <a:buFont typeface="Arial" pitchFamily="34" charset="0"/>
              <a:buChar char="•"/>
            </a:pPr>
            <a:r>
              <a:rPr lang="en-US" sz="1000" dirty="0" smtClean="0">
                <a:latin typeface="Calibri" panose="020F0502020204030204" pitchFamily="34" charset="0"/>
              </a:rPr>
              <a:t>Performed survey for CORS-5 location</a:t>
            </a:r>
          </a:p>
          <a:p>
            <a:pPr lvl="1">
              <a:buFont typeface="Arial" pitchFamily="34" charset="0"/>
              <a:buChar char="•"/>
            </a:pPr>
            <a:r>
              <a:rPr lang="en-US" sz="1000" dirty="0" smtClean="0">
                <a:latin typeface="Calibri" panose="020F0502020204030204" pitchFamily="34" charset="0"/>
              </a:rPr>
              <a:t>Completed Hwy 70 profiler run, </a:t>
            </a:r>
            <a:r>
              <a:rPr lang="en-US" sz="1000" dirty="0">
                <a:latin typeface="Calibri" panose="020F0502020204030204" pitchFamily="34" charset="0"/>
              </a:rPr>
              <a:t>and found no significant changes in the surface of the </a:t>
            </a:r>
            <a:r>
              <a:rPr lang="en-US" sz="1000" dirty="0" smtClean="0">
                <a:latin typeface="Calibri" panose="020F0502020204030204" pitchFamily="34" charset="0"/>
              </a:rPr>
              <a:t>roadway</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developments</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27</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March 12,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28</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March 12,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1323439"/>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solidFill>
                  <a:srgbClr val="FF0000"/>
                </a:solidFill>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solidFill>
                  <a:srgbClr val="FF0000"/>
                </a:solidFill>
                <a:latin typeface="Calibri" panose="020F0502020204030204" pitchFamily="34" charset="0"/>
              </a:rPr>
              <a:t>(3/11/14)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10 March</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5895442"/>
              </p:ext>
            </p:extLst>
          </p:nvPr>
        </p:nvGraphicFramePr>
        <p:xfrm>
          <a:off x="76200" y="1342257"/>
          <a:ext cx="8991600" cy="5074884"/>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69926">
                <a:tc gridSpan="20">
                  <a:txBody>
                    <a:bodyPr/>
                    <a:lstStyle/>
                    <a:p>
                      <a:pPr algn="ctr" fontAlgn="b"/>
                      <a:r>
                        <a:rPr lang="en-US" sz="800" u="none" strike="noStrike" dirty="0">
                          <a:effectLst/>
                          <a:latin typeface="Calibri" panose="020F0502020204030204" pitchFamily="34" charset="0"/>
                        </a:rPr>
                        <a:t>Vent Well Flare Data  (Previous calendar day)</a:t>
                      </a:r>
                      <a:endParaRPr lang="en-US" sz="800" b="1"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5780">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Shut-in / flowing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9:51</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b="0" i="0" u="none" strike="noStrike" dirty="0" smtClean="0">
                          <a:solidFill>
                            <a:schemeClr val="dk1"/>
                          </a:solidFill>
                          <a:effectLst/>
                          <a:latin typeface="Calibri" panose="020F0502020204030204" pitchFamily="34" charset="0"/>
                        </a:rPr>
                        <a:t>Pump</a:t>
                      </a:r>
                      <a:r>
                        <a:rPr lang="en-US" sz="800" b="0" i="0" u="none" strike="noStrike" baseline="0" dirty="0" smtClean="0">
                          <a:solidFill>
                            <a:schemeClr val="dk1"/>
                          </a:solidFill>
                          <a:effectLst/>
                          <a:latin typeface="Calibri" panose="020F0502020204030204" pitchFamily="34" charset="0"/>
                        </a:rPr>
                        <a:t> Test</a:t>
                      </a: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undergoing 5-day feasibility pumping test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shut in</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v</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shut in</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shut in</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shut in</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shut in</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b="0" i="0" u="none" strike="noStrike" dirty="0" smtClean="0">
                          <a:solidFill>
                            <a:schemeClr val="dk1"/>
                          </a:solidFill>
                          <a:effectLst/>
                          <a:latin typeface="Calibri" panose="020F0502020204030204" pitchFamily="34" charset="0"/>
                        </a:rPr>
                        <a:t>Pump</a:t>
                      </a:r>
                      <a:r>
                        <a:rPr lang="en-US" sz="800" b="0" i="0" u="none" strike="noStrike" baseline="0" dirty="0" smtClean="0">
                          <a:solidFill>
                            <a:schemeClr val="dk1"/>
                          </a:solidFill>
                          <a:effectLst/>
                          <a:latin typeface="Calibri" panose="020F0502020204030204" pitchFamily="34" charset="0"/>
                        </a:rPr>
                        <a:t> test</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0.93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1,547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undergoing 5-day feasibility pumping test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ORW-21</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pump test</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data from pump test will be added</a:t>
                      </a:r>
                      <a:endParaRPr lang="en-US" sz="800" b="0" i="0" u="none" strike="noStrike" dirty="0">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(11-14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(11-14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677656"/>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Texas Brine contractor to maintain antennas &amp; repeaters for in-home monitoring</a:t>
            </a:r>
          </a:p>
          <a:p>
            <a:pPr lvl="1">
              <a:buFont typeface="Arial" pitchFamily="34" charset="0"/>
              <a:buChar char="•"/>
            </a:pPr>
            <a:r>
              <a:rPr lang="en-US" sz="1200" dirty="0" smtClean="0">
                <a:latin typeface="Calibri" pitchFamily="34" charset="0"/>
              </a:rPr>
              <a:t> Texas Brine contractor to maintain in-home monitors.</a:t>
            </a:r>
          </a:p>
          <a:p>
            <a:pPr lvl="1">
              <a:buFont typeface="Arial" pitchFamily="34" charset="0"/>
              <a:buChar char="•"/>
            </a:pPr>
            <a:r>
              <a:rPr lang="en-US" sz="1200" dirty="0" smtClean="0">
                <a:latin typeface="Calibri" pitchFamily="34" charset="0"/>
              </a:rPr>
              <a:t> BRC continues to evaluate data and provide recommended requirements </a:t>
            </a:r>
          </a:p>
          <a:p>
            <a:pPr lvl="1">
              <a:buFont typeface="Arial" pitchFamily="34" charset="0"/>
              <a:buChar char="•"/>
            </a:pPr>
            <a:r>
              <a:rPr lang="en-US" sz="1200" dirty="0" smtClean="0">
                <a:latin typeface="Calibri" pitchFamily="34" charset="0"/>
              </a:rPr>
              <a:t> Monitoring under slab venting installation</a:t>
            </a:r>
          </a:p>
          <a:p>
            <a:pPr lvl="1">
              <a:buFont typeface="Arial" pitchFamily="34" charset="0"/>
              <a:buChar char="•"/>
            </a:pPr>
            <a:r>
              <a:rPr lang="en-US" sz="1200" dirty="0" smtClean="0">
                <a:latin typeface="Calibri" pitchFamily="34" charset="0"/>
              </a:rPr>
              <a:t> Weekly surveys</a:t>
            </a:r>
          </a:p>
          <a:p>
            <a:pPr lvl="1">
              <a:buFont typeface="Arial" pitchFamily="34" charset="0"/>
              <a:buChar char="•"/>
            </a:pPr>
            <a:r>
              <a:rPr lang="en-US" sz="1200" dirty="0" smtClean="0">
                <a:solidFill>
                  <a:srgbClr val="FF0000"/>
                </a:solidFill>
                <a:latin typeface="Calibri" pitchFamily="34" charset="0"/>
              </a:rPr>
              <a:t> Continue engineering planning, placement of sand and clay,  and geotextile material on South Berm re-route</a:t>
            </a:r>
          </a:p>
          <a:p>
            <a:pPr lvl="1">
              <a:buFont typeface="Arial" pitchFamily="34" charset="0"/>
              <a:buChar char="•"/>
            </a:pPr>
            <a:r>
              <a:rPr lang="en-US" sz="1200" dirty="0" smtClean="0">
                <a:solidFill>
                  <a:srgbClr val="FF0000"/>
                </a:solidFill>
                <a:latin typeface="Calibri" pitchFamily="34" charset="0"/>
              </a:rPr>
              <a:t> Surveying subsidence rods at ORW-21 as part of de-watering test</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Continue de-watering test at ORW-21</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Continue 5-day ORW de-watering test at ORW-30, 14, 4</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Begin 5-day de-watering test at ORW-26</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Perform sinkhole depth survey (weather dependent)</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Perform MRAA sampling</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CB&amp;I will sample ORW-21</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 (non-bubbling)</a:t>
            </a:r>
          </a:p>
          <a:p>
            <a:pPr lvl="1" eaLnBrk="1" hangingPunct="1">
              <a:buFontTx/>
              <a:buNone/>
              <a:defRPr/>
            </a:pP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(11-14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(11-14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(11-14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(11-14 Mar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smtClean="0"/>
              <a:t>Continue daily observation of road and bridges</a:t>
            </a:r>
          </a:p>
          <a:p>
            <a:pPr lvl="1">
              <a:buFont typeface="Arial" pitchFamily="34" charset="0"/>
              <a:buChar char="•"/>
            </a:pPr>
            <a:r>
              <a:rPr lang="en-US" sz="1000" kern="0" dirty="0" smtClean="0"/>
              <a:t>Will continue observation and analysis of deformation spots along Hwy 70 in evacuation zone</a:t>
            </a:r>
          </a:p>
          <a:p>
            <a:pPr lvl="1">
              <a:buFont typeface="Arial" pitchFamily="34" charset="0"/>
              <a:buChar char="•"/>
            </a:pPr>
            <a:r>
              <a:rPr lang="en-US" sz="1000" kern="0" dirty="0" smtClean="0">
                <a:solidFill>
                  <a:srgbClr val="FF0000"/>
                </a:solidFill>
              </a:rPr>
              <a:t>Continue observation and analysis of Hwy 69</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(11-14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10 March</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908237"/>
              </p:ext>
            </p:extLst>
          </p:nvPr>
        </p:nvGraphicFramePr>
        <p:xfrm>
          <a:off x="76200" y="1371600"/>
          <a:ext cx="8991600" cy="4946040"/>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83081">
                <a:tc>
                  <a:txBody>
                    <a:bodyPr/>
                    <a:lstStyle/>
                    <a:p>
                      <a:pPr algn="ctr" fontAlgn="b"/>
                      <a:r>
                        <a:rPr lang="en-US" sz="800" u="none" strike="noStrike" dirty="0">
                          <a:effectLst/>
                          <a:latin typeface="Calibri" panose="020F0502020204030204" pitchFamily="34" charset="0"/>
                        </a:rPr>
                        <a:t>ORW-22</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0.06</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6:48</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b="0" i="0" u="none" strike="noStrike" dirty="0" smtClean="0">
                          <a:solidFill>
                            <a:schemeClr val="dk1"/>
                          </a:solidFill>
                          <a:effectLst/>
                          <a:latin typeface="Calibri" panose="020F0502020204030204" pitchFamily="34" charset="0"/>
                        </a:rPr>
                        <a:t>Pump</a:t>
                      </a:r>
                      <a:r>
                        <a:rPr lang="en-US" sz="800" b="0" i="0" u="none" strike="noStrike" baseline="0" dirty="0" smtClean="0">
                          <a:solidFill>
                            <a:schemeClr val="dk1"/>
                          </a:solidFill>
                          <a:effectLst/>
                          <a:latin typeface="Calibri" panose="020F0502020204030204" pitchFamily="34" charset="0"/>
                        </a:rPr>
                        <a:t> Test</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undergoing 5-day feasibility pumping test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6:51</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49.44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2,384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2,374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248.94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531.23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42.81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10 March</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848106978"/>
              </p:ext>
            </p:extLst>
          </p:nvPr>
        </p:nvGraphicFramePr>
        <p:xfrm>
          <a:off x="76200" y="1600200"/>
          <a:ext cx="8991600" cy="2720322"/>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83081">
                <a:tc>
                  <a:txBody>
                    <a:bodyPr/>
                    <a:lstStyle/>
                    <a:p>
                      <a:pPr algn="ctr" fontAlgn="b"/>
                      <a:r>
                        <a:rPr lang="en-US" sz="800" u="none" strike="noStrike" dirty="0">
                          <a:effectLst/>
                          <a:latin typeface="Calibri" panose="020F0502020204030204" pitchFamily="34" charset="0"/>
                        </a:rPr>
                        <a:t>ORW-48</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3/9/2014</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16.06</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755.43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755.02</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415.48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696">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946.68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938.83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14:51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0.95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210.84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209.89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14:54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79.33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79.17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14:43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963.27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961.52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165.29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24.44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15:43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99.45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50.88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696">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157">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10 March</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682211561"/>
              </p:ext>
            </p:extLst>
          </p:nvPr>
        </p:nvGraphicFramePr>
        <p:xfrm>
          <a:off x="76201" y="1371600"/>
          <a:ext cx="8991598" cy="3059112"/>
        </p:xfrm>
        <a:graphic>
          <a:graphicData uri="http://schemas.openxmlformats.org/drawingml/2006/table">
            <a:tbl>
              <a:tblPr>
                <a:tableStyleId>{5C22544A-7EE6-4342-B048-85BDC9FD1C3A}</a:tableStyleId>
              </a:tblPr>
              <a:tblGrid>
                <a:gridCol w="3098644"/>
                <a:gridCol w="1964318"/>
                <a:gridCol w="1964318"/>
                <a:gridCol w="1964318"/>
              </a:tblGrid>
              <a:tr h="209550">
                <a:tc>
                  <a:txBody>
                    <a:bodyPr/>
                    <a:lstStyle/>
                    <a:p>
                      <a:pPr algn="ctr" fontAlgn="b"/>
                      <a:r>
                        <a:rPr lang="en-US" sz="800" u="none" strike="noStrike">
                          <a:effectLst/>
                          <a:latin typeface="Calibri" panose="020F0502020204030204" pitchFamily="34" charset="0"/>
                        </a:rPr>
                        <a:t>Other Pressure Wells</a:t>
                      </a:r>
                      <a:endParaRPr lang="en-US" sz="8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362">
                <a:tc>
                  <a:txBody>
                    <a:bodyPr/>
                    <a:lstStyle/>
                    <a:p>
                      <a:pPr algn="ctr" fontAlgn="ctr"/>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317">
                <a:tc>
                  <a:txBody>
                    <a:bodyPr/>
                    <a:lstStyle/>
                    <a:p>
                      <a:pPr algn="l" fontAlgn="b"/>
                      <a:r>
                        <a:rPr lang="en-US" sz="800" u="none" strike="noStrike">
                          <a:effectLst/>
                          <a:latin typeface="Calibri" panose="020F0502020204030204" pitchFamily="34" charset="0"/>
                        </a:rPr>
                        <a:t>BC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272">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7:15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7:05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7:21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7:09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7:09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58211707"/>
              </p:ext>
            </p:extLst>
          </p:nvPr>
        </p:nvGraphicFramePr>
        <p:xfrm>
          <a:off x="76200" y="4566285"/>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dirty="0">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3pm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March 12,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04F9A8-73BF-4D27-9B9D-1C7F70E3F73B}"/>
</file>

<file path=customXml/itemProps2.xml><?xml version="1.0" encoding="utf-8"?>
<ds:datastoreItem xmlns:ds="http://schemas.openxmlformats.org/officeDocument/2006/customXml" ds:itemID="{F557CA19-41A3-4E96-B464-FFC1536EC567}"/>
</file>

<file path=customXml/itemProps3.xml><?xml version="1.0" encoding="utf-8"?>
<ds:datastoreItem xmlns:ds="http://schemas.openxmlformats.org/officeDocument/2006/customXml" ds:itemID="{071C3F01-F066-45E8-96C5-76259C75BE77}"/>
</file>

<file path=docProps/app.xml><?xml version="1.0" encoding="utf-8"?>
<Properties xmlns="http://schemas.openxmlformats.org/officeDocument/2006/extended-properties" xmlns:vt="http://schemas.openxmlformats.org/officeDocument/2006/docPropsVTypes">
  <TotalTime>32843</TotalTime>
  <Words>9049</Words>
  <Application>Microsoft Office PowerPoint</Application>
  <PresentationFormat>On-screen Show (4:3)</PresentationFormat>
  <Paragraphs>1801</Paragraphs>
  <Slides>37</Slides>
  <Notes>12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Assumption Parish      Scientific Situation Summary</vt:lpstr>
      <vt:lpstr>Next  Operational Period (11-14 Mar 14) Incident Action Plan</vt:lpstr>
      <vt:lpstr>PowerPoint Presentation</vt:lpstr>
      <vt:lpstr>PowerPoint Presentation</vt:lpstr>
      <vt:lpstr>Next  Operational Period (11-14 Mar 14) Incident Action Plan</vt:lpstr>
      <vt:lpstr>Next  Operational Period (11-14 Mar 14) Incident Action Plan</vt:lpstr>
      <vt:lpstr>Next  Operational Period (11-14 Mar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2003</cp:revision>
  <cp:lastPrinted>2013-05-06T18:09:47Z</cp:lastPrinted>
  <dcterms:created xsi:type="dcterms:W3CDTF">2011-01-25T19:14:05Z</dcterms:created>
  <dcterms:modified xsi:type="dcterms:W3CDTF">2014-03-12T12:41:56Z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